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VXfv898j7ZIdL+udT7zH8f8fh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A0CB2E-FD8F-443F-8845-B22C3A4258D0}">
  <a:tblStyle styleId="{ABA0CB2E-FD8F-443F-8845-B22C3A4258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9.png"/><Relationship Id="rId13" Type="http://schemas.openxmlformats.org/officeDocument/2006/relationships/image" Target="../media/image40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kaggle.com/datasets/biancaferreira/african-wildlife" TargetMode="External"/><Relationship Id="rId9" Type="http://schemas.openxmlformats.org/officeDocument/2006/relationships/image" Target="../media/image11.jpg"/><Relationship Id="rId5" Type="http://schemas.openxmlformats.org/officeDocument/2006/relationships/hyperlink" Target="https://www.kaggle.com/datasets/ashishsaxena2209/animal-image-datasetdog-cat-and-panda" TargetMode="External"/><Relationship Id="rId6" Type="http://schemas.openxmlformats.org/officeDocument/2006/relationships/hyperlink" Target="https://www.kaggle.com/datasets/antoreepjana/animals-detection-images-dataset" TargetMode="External"/><Relationship Id="rId7" Type="http://schemas.openxmlformats.org/officeDocument/2006/relationships/hyperlink" Target="https://www.kaggle.com/datasets/alessiocorrado99/animals10" TargetMode="External"/><Relationship Id="rId8" Type="http://schemas.openxmlformats.org/officeDocument/2006/relationships/hyperlink" Target="https://www.kaggle.com/datasets/anshulmehtakaggl/wildlife-animals-images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5.pn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2.png"/><Relationship Id="rId15" Type="http://schemas.openxmlformats.org/officeDocument/2006/relationships/image" Target="../media/image46.png"/><Relationship Id="rId14" Type="http://schemas.openxmlformats.org/officeDocument/2006/relationships/image" Target="../media/image4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3" Type="http://schemas.openxmlformats.org/officeDocument/2006/relationships/image" Target="../media/image21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37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43.png"/><Relationship Id="rId15" Type="http://schemas.openxmlformats.org/officeDocument/2006/relationships/image" Target="../media/image36.png"/><Relationship Id="rId1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2"/>
          <p:cNvSpPr txBox="1"/>
          <p:nvPr>
            <p:ph idx="1" type="body"/>
          </p:nvPr>
        </p:nvSpPr>
        <p:spPr>
          <a:xfrm>
            <a:off x="1600509" y="1681956"/>
            <a:ext cx="8990981" cy="43513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u="sng">
                <a:solidFill>
                  <a:schemeClr val="lt1"/>
                </a:solidFill>
                <a:highlight>
                  <a:srgbClr val="000000"/>
                </a:highlight>
              </a:rPr>
              <a:t>Benchmarking Regularizations</a:t>
            </a:r>
            <a:endParaRPr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Transfer Learning, weights=models.ResNet152_Weights.IMAGENET1K_V2</a:t>
            </a:r>
            <a:endParaRPr u="sng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Custom dataset, a combination of five different public datasets.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 The pre-trained was frozen, only FC optimized.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Tuned Dropout probability and Batch Normalization, trained ten models.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CUDA Device, RTX 3050 Ti 4 GB.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Reproducible results, i.e., deterministic code, random seed: 42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All the models without batch normalization outperformed.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Early stopping saved 8774 epochs.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Dropout: 0.2, BN: False won the benchmark.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Dropout: 0.0, BN: True lost it.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The best validation accuracy reached 97.50%.</a:t>
            </a:r>
            <a:endParaRPr/>
          </a:p>
        </p:txBody>
      </p:sp>
      <p:sp>
        <p:nvSpPr>
          <p:cNvPr id="90" name="Google Shape;90;p2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1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27" name="Google Shape;227;p11"/>
          <p:cNvGraphicFramePr/>
          <p:nvPr/>
        </p:nvGraphicFramePr>
        <p:xfrm>
          <a:off x="-77010" y="8572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{ABA0CB2E-FD8F-443F-8845-B22C3A4258D0}</a:tableStyleId>
              </a:tblPr>
              <a:tblGrid>
                <a:gridCol w="2472525"/>
                <a:gridCol w="2472525"/>
                <a:gridCol w="2472525"/>
                <a:gridCol w="2472525"/>
                <a:gridCol w="2472525"/>
              </a:tblGrid>
              <a:tr h="81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Dropout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Batch Normalization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Training Time (s)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Average Epoch Time (s)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Epochs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088411.69763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2326.62362184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38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112139.30530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2548.62057500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44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120340.90480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2406.81809600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50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103970.86940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2599.27173500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40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125154.23320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2406.81217692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52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131150.42850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2571.57702941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51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99734.47163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2319.40631698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43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149127.1583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2571.15790172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58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0.5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104992.1139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2333.15808667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45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0.5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123479.5489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2519.99079388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49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Total / Average =</a:t>
                      </a:r>
                      <a:endParaRPr/>
                    </a:p>
                  </a:txBody>
                  <a:tcPr marT="53750" marB="53750" marR="107500" marL="107500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1281980.28046 ≈ 15d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2460.343633342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470</a:t>
                      </a:r>
                      <a:endParaRPr/>
                    </a:p>
                  </a:txBody>
                  <a:tcPr marT="53750" marB="53750" marR="107500" marL="107500"/>
                </a:tc>
              </a:tr>
            </a:tbl>
          </a:graphicData>
        </a:graphic>
      </p:graphicFrame>
      <p:sp>
        <p:nvSpPr>
          <p:cNvPr id="228" name="Google Shape;228;p11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Training Stats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2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99711" y="-1"/>
            <a:ext cx="12391422" cy="685800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12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Regularization &amp; Optimization</a:t>
            </a:r>
            <a:endParaRPr/>
          </a:p>
        </p:txBody>
      </p:sp>
      <p:sp>
        <p:nvSpPr>
          <p:cNvPr id="235" name="Google Shape;235;p12"/>
          <p:cNvSpPr txBox="1"/>
          <p:nvPr/>
        </p:nvSpPr>
        <p:spPr>
          <a:xfrm>
            <a:off x="-99711" y="857251"/>
            <a:ext cx="12391422" cy="59569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Regularization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3 BN layers, each after conv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3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42" name="Google Shape;242;p13"/>
          <p:cNvGraphicFramePr/>
          <p:nvPr/>
        </p:nvGraphicFramePr>
        <p:xfrm>
          <a:off x="-97730" y="8572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{ABA0CB2E-FD8F-443F-8845-B22C3A4258D0}</a:tableStyleId>
              </a:tblPr>
              <a:tblGrid>
                <a:gridCol w="2065225"/>
                <a:gridCol w="2065225"/>
                <a:gridCol w="2065225"/>
                <a:gridCol w="2065225"/>
                <a:gridCol w="2065225"/>
                <a:gridCol w="2065225"/>
              </a:tblGrid>
              <a:tr h="88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Dropout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Batch Normalization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Epoch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Accuracy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Precision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Recall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28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0.488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0.513466274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0.488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34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0.496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0.498935088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0.496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0.524</a:t>
                      </a:r>
                      <a:endParaRPr sz="2000" u="none" cap="none" strike="noStrike"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0.545607366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0.524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0.2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30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0.504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0.517430346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0.504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42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0.539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0.544515670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0.539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41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0.536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0.550808151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0.536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33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0.485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0.513477011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0.485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48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0.512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0.527334809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0.512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35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0.517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0.528795829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0.517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39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0.493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0.515908706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0.493</a:t>
                      </a:r>
                      <a:endParaRPr/>
                    </a:p>
                  </a:txBody>
                  <a:tcPr marT="54100" marB="54100" marR="108225" marL="108225"/>
                </a:tc>
              </a:tr>
            </a:tbl>
          </a:graphicData>
        </a:graphic>
      </p:graphicFrame>
      <p:sp>
        <p:nvSpPr>
          <p:cNvPr id="243" name="Google Shape;243;p13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Performance Metrics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4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7618" y="-1"/>
            <a:ext cx="12391422" cy="685800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50" name="Google Shape;250;p14"/>
          <p:cNvGrpSpPr/>
          <p:nvPr/>
        </p:nvGrpSpPr>
        <p:grpSpPr>
          <a:xfrm>
            <a:off x="-104172" y="1542568"/>
            <a:ext cx="12387976" cy="2477768"/>
            <a:chOff x="0" y="1394154"/>
            <a:chExt cx="12153899" cy="2389649"/>
          </a:xfrm>
        </p:grpSpPr>
        <p:grpSp>
          <p:nvGrpSpPr>
            <p:cNvPr id="251" name="Google Shape;251;p14"/>
            <p:cNvGrpSpPr/>
            <p:nvPr/>
          </p:nvGrpSpPr>
          <p:grpSpPr>
            <a:xfrm>
              <a:off x="0" y="1394154"/>
              <a:ext cx="7292340" cy="2389482"/>
              <a:chOff x="0" y="1394154"/>
              <a:chExt cx="7292340" cy="2389482"/>
            </a:xfrm>
          </p:grpSpPr>
          <p:pic>
            <p:nvPicPr>
              <p:cNvPr id="252" name="Google Shape;252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1394154"/>
                <a:ext cx="2430780" cy="23894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430780" y="1394154"/>
                <a:ext cx="2430780" cy="23894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861560" y="1394154"/>
                <a:ext cx="2430780" cy="23894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5" name="Google Shape;255;p14"/>
            <p:cNvGrpSpPr/>
            <p:nvPr/>
          </p:nvGrpSpPr>
          <p:grpSpPr>
            <a:xfrm>
              <a:off x="7292341" y="1394166"/>
              <a:ext cx="4861558" cy="2389637"/>
              <a:chOff x="7330442" y="1389404"/>
              <a:chExt cx="4861558" cy="2389637"/>
            </a:xfrm>
          </p:grpSpPr>
          <p:pic>
            <p:nvPicPr>
              <p:cNvPr id="256" name="Google Shape;256;p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330442" y="1389404"/>
                <a:ext cx="2430780" cy="23894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1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761220" y="1389558"/>
                <a:ext cx="2430780" cy="23894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8" name="Google Shape;258;p14"/>
          <p:cNvGrpSpPr/>
          <p:nvPr/>
        </p:nvGrpSpPr>
        <p:grpSpPr>
          <a:xfrm>
            <a:off x="-104173" y="4391661"/>
            <a:ext cx="12387977" cy="2485388"/>
            <a:chOff x="0" y="4417694"/>
            <a:chExt cx="12115798" cy="2430781"/>
          </a:xfrm>
        </p:grpSpPr>
        <p:grpSp>
          <p:nvGrpSpPr>
            <p:cNvPr id="259" name="Google Shape;259;p14"/>
            <p:cNvGrpSpPr/>
            <p:nvPr/>
          </p:nvGrpSpPr>
          <p:grpSpPr>
            <a:xfrm>
              <a:off x="0" y="4417695"/>
              <a:ext cx="7292340" cy="2430780"/>
              <a:chOff x="0" y="4417695"/>
              <a:chExt cx="7292340" cy="2430780"/>
            </a:xfrm>
          </p:grpSpPr>
          <p:grpSp>
            <p:nvGrpSpPr>
              <p:cNvPr id="260" name="Google Shape;260;p14"/>
              <p:cNvGrpSpPr/>
              <p:nvPr/>
            </p:nvGrpSpPr>
            <p:grpSpPr>
              <a:xfrm>
                <a:off x="0" y="4417695"/>
                <a:ext cx="4861560" cy="2430780"/>
                <a:chOff x="0" y="4417695"/>
                <a:chExt cx="4861560" cy="2430780"/>
              </a:xfrm>
            </p:grpSpPr>
            <p:pic>
              <p:nvPicPr>
                <p:cNvPr id="261" name="Google Shape;261;p1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0" y="4417695"/>
                  <a:ext cx="2430780" cy="24307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2" name="Google Shape;262;p1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2430780" y="4417695"/>
                  <a:ext cx="2430780" cy="24307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3" name="Google Shape;263;p1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861560" y="4417695"/>
                <a:ext cx="2430780" cy="24307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4" name="Google Shape;264;p14"/>
            <p:cNvGrpSpPr/>
            <p:nvPr/>
          </p:nvGrpSpPr>
          <p:grpSpPr>
            <a:xfrm>
              <a:off x="7292340" y="4417694"/>
              <a:ext cx="4823458" cy="2430781"/>
              <a:chOff x="7330442" y="4427219"/>
              <a:chExt cx="4823458" cy="2430781"/>
            </a:xfrm>
          </p:grpSpPr>
          <p:pic>
            <p:nvPicPr>
              <p:cNvPr id="265" name="Google Shape;265;p1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330442" y="4427220"/>
                <a:ext cx="2430780" cy="2430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1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723120" y="4427219"/>
                <a:ext cx="2430780" cy="24307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7" name="Google Shape;267;p14"/>
          <p:cNvSpPr txBox="1"/>
          <p:nvPr>
            <p:ph type="title"/>
          </p:nvPr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Confusion Matrices</a:t>
            </a:r>
            <a:endParaRPr/>
          </a:p>
        </p:txBody>
      </p:sp>
      <p:sp>
        <p:nvSpPr>
          <p:cNvPr id="268" name="Google Shape;268;p14"/>
          <p:cNvSpPr txBox="1"/>
          <p:nvPr/>
        </p:nvSpPr>
        <p:spPr>
          <a:xfrm>
            <a:off x="-107617" y="1166954"/>
            <a:ext cx="236075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0.0, BN: False</a:t>
            </a:r>
            <a:endParaRPr/>
          </a:p>
        </p:txBody>
      </p:sp>
      <p:sp>
        <p:nvSpPr>
          <p:cNvPr id="269" name="Google Shape;269;p14"/>
          <p:cNvSpPr txBox="1"/>
          <p:nvPr/>
        </p:nvSpPr>
        <p:spPr>
          <a:xfrm>
            <a:off x="2250632" y="1170071"/>
            <a:ext cx="245627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0.2, BN: False</a:t>
            </a:r>
            <a:endParaRPr/>
          </a:p>
        </p:txBody>
      </p:sp>
      <p:sp>
        <p:nvSpPr>
          <p:cNvPr id="270" name="Google Shape;270;p14"/>
          <p:cNvSpPr txBox="1"/>
          <p:nvPr/>
        </p:nvSpPr>
        <p:spPr>
          <a:xfrm>
            <a:off x="4708206" y="1170071"/>
            <a:ext cx="242852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0.3, BN: False</a:t>
            </a:r>
            <a:endParaRPr/>
          </a:p>
        </p:txBody>
      </p:sp>
      <p:sp>
        <p:nvSpPr>
          <p:cNvPr id="271" name="Google Shape;271;p14"/>
          <p:cNvSpPr txBox="1"/>
          <p:nvPr/>
        </p:nvSpPr>
        <p:spPr>
          <a:xfrm>
            <a:off x="7138035" y="1170071"/>
            <a:ext cx="253650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0.4, BN: False</a:t>
            </a:r>
            <a:endParaRPr/>
          </a:p>
        </p:txBody>
      </p:sp>
      <p:sp>
        <p:nvSpPr>
          <p:cNvPr id="272" name="Google Shape;272;p14"/>
          <p:cNvSpPr txBox="1"/>
          <p:nvPr/>
        </p:nvSpPr>
        <p:spPr>
          <a:xfrm>
            <a:off x="9674542" y="1162470"/>
            <a:ext cx="260926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0.5, BN: False</a:t>
            </a:r>
            <a:endParaRPr/>
          </a:p>
        </p:txBody>
      </p:sp>
      <p:sp>
        <p:nvSpPr>
          <p:cNvPr id="273" name="Google Shape;273;p14"/>
          <p:cNvSpPr txBox="1"/>
          <p:nvPr/>
        </p:nvSpPr>
        <p:spPr>
          <a:xfrm>
            <a:off x="-107618" y="4022752"/>
            <a:ext cx="236075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0.0, BN: True</a:t>
            </a:r>
            <a:endParaRPr/>
          </a:p>
        </p:txBody>
      </p:sp>
      <p:sp>
        <p:nvSpPr>
          <p:cNvPr id="274" name="Google Shape;274;p14"/>
          <p:cNvSpPr txBox="1"/>
          <p:nvPr/>
        </p:nvSpPr>
        <p:spPr>
          <a:xfrm>
            <a:off x="2253138" y="4022221"/>
            <a:ext cx="2455068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0.2, BN: True</a:t>
            </a:r>
            <a:endParaRPr/>
          </a:p>
        </p:txBody>
      </p:sp>
      <p:sp>
        <p:nvSpPr>
          <p:cNvPr id="275" name="Google Shape;275;p14"/>
          <p:cNvSpPr txBox="1"/>
          <p:nvPr/>
        </p:nvSpPr>
        <p:spPr>
          <a:xfrm>
            <a:off x="4708207" y="4021690"/>
            <a:ext cx="2516123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0.3, BN: True</a:t>
            </a:r>
            <a:endParaRPr/>
          </a:p>
        </p:txBody>
      </p:sp>
      <p:sp>
        <p:nvSpPr>
          <p:cNvPr id="276" name="Google Shape;276;p14"/>
          <p:cNvSpPr txBox="1"/>
          <p:nvPr/>
        </p:nvSpPr>
        <p:spPr>
          <a:xfrm>
            <a:off x="7224332" y="4021690"/>
            <a:ext cx="247759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0.4, BN: True</a:t>
            </a:r>
            <a:endParaRPr/>
          </a:p>
        </p:txBody>
      </p:sp>
      <p:sp>
        <p:nvSpPr>
          <p:cNvPr id="277" name="Google Shape;277;p14"/>
          <p:cNvSpPr txBox="1"/>
          <p:nvPr/>
        </p:nvSpPr>
        <p:spPr>
          <a:xfrm>
            <a:off x="9701928" y="4021690"/>
            <a:ext cx="258187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0.5, BN: True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5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15"/>
          <p:cNvSpPr txBox="1"/>
          <p:nvPr/>
        </p:nvSpPr>
        <p:spPr>
          <a:xfrm flipH="1">
            <a:off x="5410819" y="3232919"/>
            <a:ext cx="1361440" cy="3921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1100" u="none" cap="none" strike="noStrik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3"/>
          <p:cNvSpPr txBox="1"/>
          <p:nvPr>
            <p:ph idx="1" type="body"/>
          </p:nvPr>
        </p:nvSpPr>
        <p:spPr>
          <a:xfrm>
            <a:off x="-104171" y="857252"/>
            <a:ext cx="4909852" cy="59985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Size: 1.37 GB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Number of samples: 5000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Number of classes: 20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Split Ratio: 80:20 (Stratify)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Classes: {buffalo, butterfly, cat, crab, eagle, elephant, fish, giraffe, jellyfish, lion, monkey, penguin, polar_bear, sea_turtle, shark, spider, starfish, tiger, whale, zebra}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Kaggle Datasets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u="sng">
                <a:solidFill>
                  <a:schemeClr val="lt1"/>
                </a:solidFill>
                <a:highlight>
                  <a:srgbClr val="000000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African Wildlife</a:t>
            </a:r>
            <a:endParaRPr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u="sng">
                <a:solidFill>
                  <a:schemeClr val="lt1"/>
                </a:solidFill>
                <a:highlight>
                  <a:srgbClr val="000000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Animal Image Dataset(DOG, CAT and PANDA)</a:t>
            </a:r>
            <a:endParaRPr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u="sng">
                <a:solidFill>
                  <a:schemeClr val="lt1"/>
                </a:solidFill>
                <a:highlight>
                  <a:srgbClr val="000000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Animals Detection Images Dataset</a:t>
            </a:r>
            <a:endParaRPr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u="sng">
                <a:solidFill>
                  <a:schemeClr val="lt1"/>
                </a:solidFill>
                <a:highlight>
                  <a:srgbClr val="000000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Animals-10</a:t>
            </a:r>
            <a:endParaRPr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u="sng">
                <a:solidFill>
                  <a:schemeClr val="lt1"/>
                </a:solidFill>
                <a:highlight>
                  <a:srgbClr val="000000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Wildlife Animals Images</a:t>
            </a:r>
            <a:endParaRPr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pic>
        <p:nvPicPr>
          <p:cNvPr id="97" name="Google Shape;9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9888" y="855030"/>
            <a:ext cx="7503714" cy="600297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Dataset Statistics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4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Training Curves</a:t>
            </a:r>
            <a:endParaRPr/>
          </a:p>
        </p:txBody>
      </p:sp>
      <p:grpSp>
        <p:nvGrpSpPr>
          <p:cNvPr id="106" name="Google Shape;106;p4"/>
          <p:cNvGrpSpPr/>
          <p:nvPr/>
        </p:nvGrpSpPr>
        <p:grpSpPr>
          <a:xfrm>
            <a:off x="-82906" y="819150"/>
            <a:ext cx="12369615" cy="6038850"/>
            <a:chOff x="-82905" y="856914"/>
            <a:chExt cx="12292262" cy="6001086"/>
          </a:xfrm>
        </p:grpSpPr>
        <p:grpSp>
          <p:nvGrpSpPr>
            <p:cNvPr id="107" name="Google Shape;107;p4"/>
            <p:cNvGrpSpPr/>
            <p:nvPr/>
          </p:nvGrpSpPr>
          <p:grpSpPr>
            <a:xfrm>
              <a:off x="-82905" y="856914"/>
              <a:ext cx="6184438" cy="6001086"/>
              <a:chOff x="-55211" y="885508"/>
              <a:chExt cx="6125506" cy="5943901"/>
            </a:xfrm>
          </p:grpSpPr>
          <p:grpSp>
            <p:nvGrpSpPr>
              <p:cNvPr id="108" name="Google Shape;108;p4"/>
              <p:cNvGrpSpPr/>
              <p:nvPr/>
            </p:nvGrpSpPr>
            <p:grpSpPr>
              <a:xfrm>
                <a:off x="-55211" y="885508"/>
                <a:ext cx="6115608" cy="1981523"/>
                <a:chOff x="2294363" y="799547"/>
                <a:chExt cx="6115608" cy="1981523"/>
              </a:xfrm>
            </p:grpSpPr>
            <p:pic>
              <p:nvPicPr>
                <p:cNvPr id="109" name="Google Shape;109;p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2294363" y="799881"/>
                  <a:ext cx="3053658" cy="19811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0" name="Google Shape;110;p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5347316" y="799547"/>
                  <a:ext cx="3062655" cy="19811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1" name="Google Shape;111;p4"/>
              <p:cNvGrpSpPr/>
              <p:nvPr/>
            </p:nvGrpSpPr>
            <p:grpSpPr>
              <a:xfrm>
                <a:off x="-55211" y="2861314"/>
                <a:ext cx="6125506" cy="1987575"/>
                <a:chOff x="-104172" y="4793582"/>
                <a:chExt cx="6125506" cy="1987575"/>
              </a:xfrm>
            </p:grpSpPr>
            <p:pic>
              <p:nvPicPr>
                <p:cNvPr id="112" name="Google Shape;112;p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104172" y="4799299"/>
                  <a:ext cx="3053658" cy="19811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3" name="Google Shape;113;p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940665" y="4793582"/>
                  <a:ext cx="3080669" cy="19875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4" name="Google Shape;114;p4"/>
              <p:cNvGrpSpPr/>
              <p:nvPr/>
            </p:nvGrpSpPr>
            <p:grpSpPr>
              <a:xfrm>
                <a:off x="-54375" y="4848220"/>
                <a:ext cx="6114772" cy="1981189"/>
                <a:chOff x="6004817" y="4833818"/>
                <a:chExt cx="6114772" cy="1981189"/>
              </a:xfrm>
            </p:grpSpPr>
            <p:pic>
              <p:nvPicPr>
                <p:cNvPr id="115" name="Google Shape;115;p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6004817" y="4833818"/>
                  <a:ext cx="3053658" cy="19811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6" name="Google Shape;116;p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9058475" y="4833818"/>
                  <a:ext cx="3061114" cy="19811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17" name="Google Shape;117;p4"/>
            <p:cNvGrpSpPr/>
            <p:nvPr/>
          </p:nvGrpSpPr>
          <p:grpSpPr>
            <a:xfrm>
              <a:off x="6091539" y="857249"/>
              <a:ext cx="6117818" cy="6000751"/>
              <a:chOff x="6107989" y="857249"/>
              <a:chExt cx="6168384" cy="6050349"/>
            </a:xfrm>
          </p:grpSpPr>
          <p:grpSp>
            <p:nvGrpSpPr>
              <p:cNvPr id="118" name="Google Shape;118;p4"/>
              <p:cNvGrpSpPr/>
              <p:nvPr/>
            </p:nvGrpSpPr>
            <p:grpSpPr>
              <a:xfrm>
                <a:off x="6107990" y="857249"/>
                <a:ext cx="6168383" cy="4000501"/>
                <a:chOff x="6206265" y="1581187"/>
                <a:chExt cx="6109604" cy="3962380"/>
              </a:xfrm>
            </p:grpSpPr>
            <p:grpSp>
              <p:nvGrpSpPr>
                <p:cNvPr id="119" name="Google Shape;119;p4"/>
                <p:cNvGrpSpPr/>
                <p:nvPr/>
              </p:nvGrpSpPr>
              <p:grpSpPr>
                <a:xfrm>
                  <a:off x="6206265" y="1581187"/>
                  <a:ext cx="6109604" cy="1981189"/>
                  <a:chOff x="-61191" y="2738985"/>
                  <a:chExt cx="6109604" cy="1981189"/>
                </a:xfrm>
              </p:grpSpPr>
              <p:pic>
                <p:nvPicPr>
                  <p:cNvPr id="120" name="Google Shape;120;p4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-61191" y="2738985"/>
                    <a:ext cx="3053658" cy="19811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1" name="Google Shape;121;p4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b="0" l="0" r="0" t="0"/>
                  <a:stretch/>
                </p:blipFill>
                <p:spPr>
                  <a:xfrm>
                    <a:off x="2985758" y="2738985"/>
                    <a:ext cx="3062655" cy="19811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2" name="Google Shape;122;p4"/>
                <p:cNvGrpSpPr/>
                <p:nvPr/>
              </p:nvGrpSpPr>
              <p:grpSpPr>
                <a:xfrm>
                  <a:off x="6208377" y="3562377"/>
                  <a:ext cx="6106040" cy="1981190"/>
                  <a:chOff x="6085960" y="2761601"/>
                  <a:chExt cx="6106040" cy="1981190"/>
                </a:xfrm>
              </p:grpSpPr>
              <p:pic>
                <p:nvPicPr>
                  <p:cNvPr id="123" name="Google Shape;123;p4"/>
                  <p:cNvPicPr preferRelativeResize="0"/>
                  <p:nvPr/>
                </p:nvPicPr>
                <p:blipFill rotWithShape="1">
                  <a:blip r:embed="rId12">
                    <a:alphaModFix/>
                  </a:blip>
                  <a:srcRect b="0" l="0" r="0" t="0"/>
                  <a:stretch/>
                </p:blipFill>
                <p:spPr>
                  <a:xfrm>
                    <a:off x="6085960" y="2761602"/>
                    <a:ext cx="3053658" cy="19811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4" name="Google Shape;124;p4"/>
                  <p:cNvPicPr preferRelativeResize="0"/>
                  <p:nvPr/>
                </p:nvPicPr>
                <p:blipFill rotWithShape="1">
                  <a:blip r:embed="rId13">
                    <a:alphaModFix/>
                  </a:blip>
                  <a:srcRect b="0" l="0" r="0" t="0"/>
                  <a:stretch/>
                </p:blipFill>
                <p:spPr>
                  <a:xfrm>
                    <a:off x="9138342" y="2761601"/>
                    <a:ext cx="3053658" cy="19811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25" name="Google Shape;125;p4"/>
              <p:cNvGrpSpPr/>
              <p:nvPr/>
            </p:nvGrpSpPr>
            <p:grpSpPr>
              <a:xfrm>
                <a:off x="6107989" y="4857750"/>
                <a:ext cx="6166917" cy="2049848"/>
                <a:chOff x="4489809" y="3619406"/>
                <a:chExt cx="7451038" cy="2476683"/>
              </a:xfrm>
            </p:grpSpPr>
            <p:pic>
              <p:nvPicPr>
                <p:cNvPr id="126" name="Google Shape;126;p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4489809" y="3619406"/>
                  <a:ext cx="3726995" cy="24766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7" name="Google Shape;127;p4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8213853" y="3619408"/>
                  <a:ext cx="3726994" cy="24766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33" name="Google Shape;133;p5"/>
          <p:cNvGraphicFramePr/>
          <p:nvPr/>
        </p:nvGraphicFramePr>
        <p:xfrm>
          <a:off x="-77010" y="8572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{ABA0CB2E-FD8F-443F-8845-B22C3A4258D0}</a:tableStyleId>
              </a:tblPr>
              <a:tblGrid>
                <a:gridCol w="2472525"/>
                <a:gridCol w="2472525"/>
                <a:gridCol w="2472525"/>
                <a:gridCol w="2472525"/>
                <a:gridCol w="2472525"/>
              </a:tblGrid>
              <a:tr h="813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Dropout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Batch Normalization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Training Time (s)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Average Epoch Time (s)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Epochs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13787.924220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105.2513299240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131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09901.089469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102.0730873090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097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15134.800950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102.2621685810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148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09905.298426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102.1164786190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097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14270.343040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104.1630878830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137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10167.154950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101.6715495000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100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13105.720980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103.1946533860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127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12317.889710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104.3888958470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118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0.5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16547.751120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099.6852477108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166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0.5</a:t>
                      </a:r>
                      <a:endParaRPr sz="2000" u="none" cap="none" strike="noStrike"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10455.914740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099.5801403810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105</a:t>
                      </a:r>
                      <a:endParaRPr/>
                    </a:p>
                  </a:txBody>
                  <a:tcPr marT="53750" marB="53750" marR="107500" marL="107500"/>
                </a:tc>
              </a:tr>
              <a:tr h="471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Total / Average =</a:t>
                      </a:r>
                      <a:endParaRPr/>
                    </a:p>
                  </a:txBody>
                  <a:tcPr marT="53750" marB="53750" marR="107500" marL="107500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125593.887605 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≈</a:t>
                      </a:r>
                      <a:r>
                        <a:rPr lang="en-US" sz="2000" u="none" cap="none" strike="noStrike"/>
                        <a:t> 35h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102.43866391408</a:t>
                      </a:r>
                      <a:endParaRPr/>
                    </a:p>
                  </a:txBody>
                  <a:tcPr marT="53750" marB="53750" marR="107500" marL="107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1226</a:t>
                      </a:r>
                      <a:endParaRPr/>
                    </a:p>
                  </a:txBody>
                  <a:tcPr marT="53750" marB="53750" marR="107500" marL="107500"/>
                </a:tc>
              </a:tr>
            </a:tbl>
          </a:graphicData>
        </a:graphic>
      </p:graphicFrame>
      <p:sp>
        <p:nvSpPr>
          <p:cNvPr id="134" name="Google Shape;134;p5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Training Stats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99711" y="-1"/>
            <a:ext cx="12391422" cy="685800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6095999" y="857251"/>
            <a:ext cx="6195711" cy="59845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u="sng">
                <a:solidFill>
                  <a:schemeClr val="lt1"/>
                </a:solidFill>
                <a:highlight>
                  <a:srgbClr val="000000"/>
                </a:highlight>
              </a:rPr>
              <a:t>Optimization</a:t>
            </a:r>
            <a:endParaRPr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Mini Batch SGD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Adam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Batch Size = 64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Learning Rate Scheduling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OneCycleLR</a:t>
            </a:r>
            <a:endParaRPr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Maximum Learning Rate = 0.001</a:t>
            </a:r>
            <a:endParaRPr/>
          </a:p>
        </p:txBody>
      </p:sp>
      <p:sp>
        <p:nvSpPr>
          <p:cNvPr id="141" name="Google Shape;141;p6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Regularization &amp; Optimization</a:t>
            </a:r>
            <a:endParaRPr/>
          </a:p>
        </p:txBody>
      </p:sp>
      <p:sp>
        <p:nvSpPr>
          <p:cNvPr id="142" name="Google Shape;142;p6"/>
          <p:cNvSpPr txBox="1"/>
          <p:nvPr/>
        </p:nvSpPr>
        <p:spPr>
          <a:xfrm>
            <a:off x="-99711" y="857251"/>
            <a:ext cx="6195711" cy="59569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Regularization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Between Final Input Features &amp; BN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Probabilities: 0.0, 0.2, 0.3, 0.4, 0.5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Between BN &amp; FC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False, True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Early Stopping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Initial Epochs = 1000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Patience Epochs = 10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Random Resized Crop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Random Horizontal Flip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Random Rotation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Color Jitter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49" name="Google Shape;149;p7"/>
          <p:cNvGraphicFramePr/>
          <p:nvPr/>
        </p:nvGraphicFramePr>
        <p:xfrm>
          <a:off x="-97730" y="8572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{ABA0CB2E-FD8F-443F-8845-B22C3A4258D0}</a:tableStyleId>
              </a:tblPr>
              <a:tblGrid>
                <a:gridCol w="2065225"/>
                <a:gridCol w="2065225"/>
                <a:gridCol w="2065225"/>
                <a:gridCol w="2065225"/>
                <a:gridCol w="2065225"/>
                <a:gridCol w="2065225"/>
              </a:tblGrid>
              <a:tr h="88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Dropout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Batch Normalization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Epoch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Accuracy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Precision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Recall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121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0.975133335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0.975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087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0.964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0.964099568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0.964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138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0.975369150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0.975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0.2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087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0.966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0.966406526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0.966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127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0.974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0.974438370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0.974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0.3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090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0.971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0.971513341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0.971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117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0.969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0.969339367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0.969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0.4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108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0.967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0.967104320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0.967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False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156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0.973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0.973155326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0.973</a:t>
                      </a:r>
                      <a:endParaRPr/>
                    </a:p>
                  </a:txBody>
                  <a:tcPr marT="54100" marB="54100" marR="108225" marL="108225"/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True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095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0.965096725</a:t>
                      </a:r>
                      <a:endParaRPr/>
                    </a:p>
                  </a:txBody>
                  <a:tcPr marT="54100" marB="54100" marR="108225" marL="1082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0.965</a:t>
                      </a:r>
                      <a:endParaRPr/>
                    </a:p>
                  </a:txBody>
                  <a:tcPr marT="54100" marB="54100" marR="108225" marL="108225"/>
                </a:tc>
              </a:tr>
            </a:tbl>
          </a:graphicData>
        </a:graphic>
      </p:graphicFrame>
      <p:sp>
        <p:nvSpPr>
          <p:cNvPr id="150" name="Google Shape;150;p7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Performance Metrics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7618" y="-1"/>
            <a:ext cx="12391422" cy="685800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57" name="Google Shape;157;p8"/>
          <p:cNvGrpSpPr/>
          <p:nvPr/>
        </p:nvGrpSpPr>
        <p:grpSpPr>
          <a:xfrm>
            <a:off x="-104172" y="1542568"/>
            <a:ext cx="12387976" cy="2477768"/>
            <a:chOff x="0" y="1394154"/>
            <a:chExt cx="12153899" cy="2389649"/>
          </a:xfrm>
        </p:grpSpPr>
        <p:grpSp>
          <p:nvGrpSpPr>
            <p:cNvPr id="158" name="Google Shape;158;p8"/>
            <p:cNvGrpSpPr/>
            <p:nvPr/>
          </p:nvGrpSpPr>
          <p:grpSpPr>
            <a:xfrm>
              <a:off x="0" y="1394154"/>
              <a:ext cx="7292340" cy="2389483"/>
              <a:chOff x="0" y="1394154"/>
              <a:chExt cx="7292340" cy="2389483"/>
            </a:xfrm>
          </p:grpSpPr>
          <p:pic>
            <p:nvPicPr>
              <p:cNvPr id="159" name="Google Shape;159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1394154"/>
                <a:ext cx="2430780" cy="23894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430780" y="1394154"/>
                <a:ext cx="2430780" cy="23894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861560" y="1394154"/>
                <a:ext cx="2430780" cy="23894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2" name="Google Shape;162;p8"/>
            <p:cNvGrpSpPr/>
            <p:nvPr/>
          </p:nvGrpSpPr>
          <p:grpSpPr>
            <a:xfrm>
              <a:off x="7292341" y="1394166"/>
              <a:ext cx="4861558" cy="2389637"/>
              <a:chOff x="7330442" y="1389404"/>
              <a:chExt cx="4861558" cy="2389637"/>
            </a:xfrm>
          </p:grpSpPr>
          <p:pic>
            <p:nvPicPr>
              <p:cNvPr id="163" name="Google Shape;163;p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330442" y="1389404"/>
                <a:ext cx="2430780" cy="23894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761220" y="1389558"/>
                <a:ext cx="2430780" cy="23894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5" name="Google Shape;165;p8"/>
          <p:cNvGrpSpPr/>
          <p:nvPr/>
        </p:nvGrpSpPr>
        <p:grpSpPr>
          <a:xfrm>
            <a:off x="-104173" y="4391661"/>
            <a:ext cx="12387977" cy="2485388"/>
            <a:chOff x="0" y="4417694"/>
            <a:chExt cx="12115798" cy="2430781"/>
          </a:xfrm>
        </p:grpSpPr>
        <p:grpSp>
          <p:nvGrpSpPr>
            <p:cNvPr id="166" name="Google Shape;166;p8"/>
            <p:cNvGrpSpPr/>
            <p:nvPr/>
          </p:nvGrpSpPr>
          <p:grpSpPr>
            <a:xfrm>
              <a:off x="0" y="4417695"/>
              <a:ext cx="7292340" cy="2430780"/>
              <a:chOff x="0" y="4417695"/>
              <a:chExt cx="7292340" cy="2430780"/>
            </a:xfrm>
          </p:grpSpPr>
          <p:grpSp>
            <p:nvGrpSpPr>
              <p:cNvPr id="167" name="Google Shape;167;p8"/>
              <p:cNvGrpSpPr/>
              <p:nvPr/>
            </p:nvGrpSpPr>
            <p:grpSpPr>
              <a:xfrm>
                <a:off x="0" y="4417695"/>
                <a:ext cx="4861560" cy="2430780"/>
                <a:chOff x="0" y="4417695"/>
                <a:chExt cx="4861560" cy="2430780"/>
              </a:xfrm>
            </p:grpSpPr>
            <p:pic>
              <p:nvPicPr>
                <p:cNvPr id="168" name="Google Shape;168;p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0" y="4417695"/>
                  <a:ext cx="2430780" cy="24307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9" name="Google Shape;169;p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2430780" y="4417695"/>
                  <a:ext cx="2430780" cy="24307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0" name="Google Shape;170;p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861560" y="4417695"/>
                <a:ext cx="2430780" cy="24307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1" name="Google Shape;171;p8"/>
            <p:cNvGrpSpPr/>
            <p:nvPr/>
          </p:nvGrpSpPr>
          <p:grpSpPr>
            <a:xfrm>
              <a:off x="7292340" y="4417694"/>
              <a:ext cx="4823458" cy="2430781"/>
              <a:chOff x="7330442" y="4427219"/>
              <a:chExt cx="4823458" cy="2430781"/>
            </a:xfrm>
          </p:grpSpPr>
          <p:pic>
            <p:nvPicPr>
              <p:cNvPr id="172" name="Google Shape;172;p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330442" y="4427220"/>
                <a:ext cx="2430780" cy="2430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723120" y="4427219"/>
                <a:ext cx="2430780" cy="24307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4" name="Google Shape;174;p8"/>
          <p:cNvSpPr txBox="1"/>
          <p:nvPr>
            <p:ph type="title"/>
          </p:nvPr>
        </p:nvSpPr>
        <p:spPr>
          <a:xfrm>
            <a:off x="0" y="0"/>
            <a:ext cx="12192000" cy="1181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Confusion Matrices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-107617" y="1166954"/>
            <a:ext cx="236075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0.0, BN: False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2250632" y="1170071"/>
            <a:ext cx="245627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0.2, BN: False</a:t>
            </a:r>
            <a:endParaRPr/>
          </a:p>
        </p:txBody>
      </p:sp>
      <p:sp>
        <p:nvSpPr>
          <p:cNvPr id="177" name="Google Shape;177;p8"/>
          <p:cNvSpPr txBox="1"/>
          <p:nvPr/>
        </p:nvSpPr>
        <p:spPr>
          <a:xfrm>
            <a:off x="4708206" y="1170071"/>
            <a:ext cx="242852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0.3, BN: False</a:t>
            </a:r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7138035" y="1170071"/>
            <a:ext cx="253650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0.4, BN: False</a:t>
            </a:r>
            <a:endParaRPr/>
          </a:p>
        </p:txBody>
      </p:sp>
      <p:sp>
        <p:nvSpPr>
          <p:cNvPr id="179" name="Google Shape;179;p8"/>
          <p:cNvSpPr txBox="1"/>
          <p:nvPr/>
        </p:nvSpPr>
        <p:spPr>
          <a:xfrm>
            <a:off x="9674542" y="1162470"/>
            <a:ext cx="260926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0.5, BN: False</a:t>
            </a:r>
            <a:endParaRPr/>
          </a:p>
        </p:txBody>
      </p:sp>
      <p:sp>
        <p:nvSpPr>
          <p:cNvPr id="180" name="Google Shape;180;p8"/>
          <p:cNvSpPr txBox="1"/>
          <p:nvPr/>
        </p:nvSpPr>
        <p:spPr>
          <a:xfrm>
            <a:off x="-107618" y="4022752"/>
            <a:ext cx="236075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0.0, BN: True</a:t>
            </a:r>
            <a:endParaRPr/>
          </a:p>
        </p:txBody>
      </p:sp>
      <p:sp>
        <p:nvSpPr>
          <p:cNvPr id="181" name="Google Shape;181;p8"/>
          <p:cNvSpPr txBox="1"/>
          <p:nvPr/>
        </p:nvSpPr>
        <p:spPr>
          <a:xfrm>
            <a:off x="2253138" y="4022221"/>
            <a:ext cx="2455068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0.2, BN: True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4708207" y="4021690"/>
            <a:ext cx="2516123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0.3, BN: True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7224332" y="4021690"/>
            <a:ext cx="247759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0.4, BN: True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9701928" y="4021690"/>
            <a:ext cx="2581876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Dropout: 0.5, BN: True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9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9"/>
          <p:cNvSpPr txBox="1"/>
          <p:nvPr>
            <p:ph idx="1" type="body"/>
          </p:nvPr>
        </p:nvSpPr>
        <p:spPr>
          <a:xfrm>
            <a:off x="1600509" y="1681956"/>
            <a:ext cx="8990981" cy="43513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u="sng">
                <a:solidFill>
                  <a:schemeClr val="lt1"/>
                </a:solidFill>
                <a:highlight>
                  <a:srgbClr val="000000"/>
                </a:highlight>
              </a:rPr>
              <a:t>Benchmarking Regularizations</a:t>
            </a:r>
            <a:endParaRPr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Architecture: Squeeze-and-Excitation Networks with ResNet152</a:t>
            </a:r>
            <a:endParaRPr u="sng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Fine-tuned full network.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Early stopping saved 9530 epochs.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Dropout: 0.3, BN: False won the benchmark.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Dropout: 0.4, BN: False lost it.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highlight>
                  <a:srgbClr val="000000"/>
                </a:highlight>
              </a:rPr>
              <a:t>The best validation accuracy reached 53.9%.</a:t>
            </a:r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0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-104172" y="-1"/>
            <a:ext cx="12391422" cy="685800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10"/>
          <p:cNvSpPr txBox="1"/>
          <p:nvPr/>
        </p:nvSpPr>
        <p:spPr>
          <a:xfrm>
            <a:off x="0" y="1"/>
            <a:ext cx="12192000" cy="857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Training Curves</a:t>
            </a:r>
            <a:endParaRPr/>
          </a:p>
        </p:txBody>
      </p:sp>
      <p:grpSp>
        <p:nvGrpSpPr>
          <p:cNvPr id="199" name="Google Shape;199;p10"/>
          <p:cNvGrpSpPr/>
          <p:nvPr/>
        </p:nvGrpSpPr>
        <p:grpSpPr>
          <a:xfrm>
            <a:off x="-82906" y="818999"/>
            <a:ext cx="12368151" cy="6039001"/>
            <a:chOff x="-82905" y="856764"/>
            <a:chExt cx="12290807" cy="6001236"/>
          </a:xfrm>
        </p:grpSpPr>
        <p:grpSp>
          <p:nvGrpSpPr>
            <p:cNvPr id="200" name="Google Shape;200;p10"/>
            <p:cNvGrpSpPr/>
            <p:nvPr/>
          </p:nvGrpSpPr>
          <p:grpSpPr>
            <a:xfrm>
              <a:off x="-82905" y="856764"/>
              <a:ext cx="6175771" cy="6001235"/>
              <a:chOff x="-55211" y="885359"/>
              <a:chExt cx="6116922" cy="5944049"/>
            </a:xfrm>
          </p:grpSpPr>
          <p:grpSp>
            <p:nvGrpSpPr>
              <p:cNvPr id="201" name="Google Shape;201;p10"/>
              <p:cNvGrpSpPr/>
              <p:nvPr/>
            </p:nvGrpSpPr>
            <p:grpSpPr>
              <a:xfrm>
                <a:off x="-55211" y="885359"/>
                <a:ext cx="6115608" cy="1981504"/>
                <a:chOff x="2294363" y="799398"/>
                <a:chExt cx="6115608" cy="1981504"/>
              </a:xfrm>
            </p:grpSpPr>
            <p:pic>
              <p:nvPicPr>
                <p:cNvPr id="202" name="Google Shape;202;p1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2294363" y="799713"/>
                  <a:ext cx="3053658" cy="19811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" name="Google Shape;203;p1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5347316" y="799398"/>
                  <a:ext cx="3062655" cy="19627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4" name="Google Shape;204;p10"/>
              <p:cNvGrpSpPr/>
              <p:nvPr/>
            </p:nvGrpSpPr>
            <p:grpSpPr>
              <a:xfrm>
                <a:off x="-55211" y="2843218"/>
                <a:ext cx="6116922" cy="2023770"/>
                <a:chOff x="-104172" y="4775486"/>
                <a:chExt cx="6116922" cy="2023770"/>
              </a:xfrm>
            </p:grpSpPr>
            <p:pic>
              <p:nvPicPr>
                <p:cNvPr id="205" name="Google Shape;205;p1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104172" y="4799299"/>
                  <a:ext cx="3053657" cy="19811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" name="Google Shape;206;p1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949249" y="4775486"/>
                  <a:ext cx="3063501" cy="20237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7" name="Google Shape;207;p10"/>
              <p:cNvGrpSpPr/>
              <p:nvPr/>
            </p:nvGrpSpPr>
            <p:grpSpPr>
              <a:xfrm>
                <a:off x="-54375" y="4848220"/>
                <a:ext cx="6114772" cy="1981188"/>
                <a:chOff x="6004817" y="4833818"/>
                <a:chExt cx="6114772" cy="1981188"/>
              </a:xfrm>
            </p:grpSpPr>
            <p:pic>
              <p:nvPicPr>
                <p:cNvPr id="208" name="Google Shape;208;p10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6004817" y="4833818"/>
                  <a:ext cx="3053658" cy="19811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9" name="Google Shape;209;p1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9058475" y="4843538"/>
                  <a:ext cx="3061114" cy="1961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10" name="Google Shape;210;p10"/>
            <p:cNvGrpSpPr/>
            <p:nvPr/>
          </p:nvGrpSpPr>
          <p:grpSpPr>
            <a:xfrm>
              <a:off x="6091540" y="857022"/>
              <a:ext cx="6116362" cy="6000978"/>
              <a:chOff x="6107990" y="857020"/>
              <a:chExt cx="6166916" cy="6050578"/>
            </a:xfrm>
          </p:grpSpPr>
          <p:grpSp>
            <p:nvGrpSpPr>
              <p:cNvPr id="211" name="Google Shape;211;p10"/>
              <p:cNvGrpSpPr/>
              <p:nvPr/>
            </p:nvGrpSpPr>
            <p:grpSpPr>
              <a:xfrm>
                <a:off x="6107990" y="857020"/>
                <a:ext cx="6166916" cy="4000729"/>
                <a:chOff x="6206265" y="1580960"/>
                <a:chExt cx="6108151" cy="3962606"/>
              </a:xfrm>
            </p:grpSpPr>
            <p:grpSp>
              <p:nvGrpSpPr>
                <p:cNvPr id="212" name="Google Shape;212;p10"/>
                <p:cNvGrpSpPr/>
                <p:nvPr/>
              </p:nvGrpSpPr>
              <p:grpSpPr>
                <a:xfrm>
                  <a:off x="6206265" y="1580960"/>
                  <a:ext cx="6107622" cy="1981416"/>
                  <a:chOff x="-61191" y="2738758"/>
                  <a:chExt cx="6107622" cy="1981416"/>
                </a:xfrm>
              </p:grpSpPr>
              <p:pic>
                <p:nvPicPr>
                  <p:cNvPr id="213" name="Google Shape;213;p10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-61191" y="2738985"/>
                    <a:ext cx="3053657" cy="19811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4" name="Google Shape;214;p10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b="0" l="0" r="0" t="0"/>
                  <a:stretch/>
                </p:blipFill>
                <p:spPr>
                  <a:xfrm>
                    <a:off x="2985759" y="2738758"/>
                    <a:ext cx="3060672" cy="1981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15" name="Google Shape;215;p10"/>
                <p:cNvGrpSpPr/>
                <p:nvPr/>
              </p:nvGrpSpPr>
              <p:grpSpPr>
                <a:xfrm>
                  <a:off x="6208377" y="3562377"/>
                  <a:ext cx="6106039" cy="1981189"/>
                  <a:chOff x="6085960" y="2761601"/>
                  <a:chExt cx="6106039" cy="1981189"/>
                </a:xfrm>
              </p:grpSpPr>
              <p:pic>
                <p:nvPicPr>
                  <p:cNvPr id="216" name="Google Shape;216;p10"/>
                  <p:cNvPicPr preferRelativeResize="0"/>
                  <p:nvPr/>
                </p:nvPicPr>
                <p:blipFill rotWithShape="1">
                  <a:blip r:embed="rId12">
                    <a:alphaModFix/>
                  </a:blip>
                  <a:srcRect b="0" l="0" r="0" t="0"/>
                  <a:stretch/>
                </p:blipFill>
                <p:spPr>
                  <a:xfrm>
                    <a:off x="6085960" y="2761602"/>
                    <a:ext cx="3053658" cy="19811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7" name="Google Shape;217;p10"/>
                  <p:cNvPicPr preferRelativeResize="0"/>
                  <p:nvPr/>
                </p:nvPicPr>
                <p:blipFill rotWithShape="1">
                  <a:blip r:embed="rId13">
                    <a:alphaModFix/>
                  </a:blip>
                  <a:srcRect b="0" l="0" r="0" t="0"/>
                  <a:stretch/>
                </p:blipFill>
                <p:spPr>
                  <a:xfrm>
                    <a:off x="9138342" y="2761601"/>
                    <a:ext cx="3053657" cy="19811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18" name="Google Shape;218;p10"/>
              <p:cNvGrpSpPr/>
              <p:nvPr/>
            </p:nvGrpSpPr>
            <p:grpSpPr>
              <a:xfrm>
                <a:off x="6108787" y="4857750"/>
                <a:ext cx="6165322" cy="2049848"/>
                <a:chOff x="4490774" y="3619406"/>
                <a:chExt cx="7449111" cy="2476683"/>
              </a:xfrm>
            </p:grpSpPr>
            <p:pic>
              <p:nvPicPr>
                <p:cNvPr id="219" name="Google Shape;219;p1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4490774" y="3619406"/>
                  <a:ext cx="3725064" cy="24766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0" name="Google Shape;220;p10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8214821" y="3619408"/>
                  <a:ext cx="3725064" cy="24766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2023-10-24T10:48:43Z</dcterms:created>
  <dc:creator>Sadman Promit</dc:creator>
</cp:coreProperties>
</file>